
<file path=[Content_Types].xml><?xml version="1.0" encoding="utf-8"?>
<Types xmlns="http://schemas.openxmlformats.org/package/2006/content-types">
  <Default Extension="vml" ContentType="application/vnd.openxmlformats-officedocument.vmlDrawing"/>
  <Default Extension="xls" ContentType="application/vnd.ms-excel"/>
  <Default Extension="xlsx" ContentType="application/vnd.openxmlformats-officedocument.spreadsheetml.shee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1"/>
  </p:handoutMasterIdLst>
  <p:sldIdLst>
    <p:sldId id="364" r:id="rId3"/>
    <p:sldId id="358" r:id="rId4"/>
    <p:sldId id="382" r:id="rId6"/>
    <p:sldId id="400" r:id="rId7"/>
    <p:sldId id="391" r:id="rId8"/>
    <p:sldId id="401" r:id="rId9"/>
    <p:sldId id="366" r:id="rId10"/>
  </p:sldIdLst>
  <p:sldSz cx="9144000" cy="6858000" type="screen4x3"/>
  <p:notesSz cx="6858000" cy="9144000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clrMru>
    <a:srgbClr val="FFCB0B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9485"/>
    <p:restoredTop sz="94343"/>
  </p:normalViewPr>
  <p:slideViewPr>
    <p:cSldViewPr showGuides="1">
      <p:cViewPr>
        <p:scale>
          <a:sx n="75" d="100"/>
          <a:sy n="75" d="100"/>
        </p:scale>
        <p:origin x="-1482" y="-72"/>
      </p:cViewPr>
      <p:guideLst>
        <p:guide orient="horz" pos="224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418"/>
    </p:cViewPr>
  </p:sorterViewPr>
  <p:gridSpacing cx="76199" cy="761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6" Type="http://schemas.openxmlformats.org/officeDocument/2006/relationships/image" Target="../media/image11.wmf"/><Relationship Id="rId5" Type="http://schemas.openxmlformats.org/officeDocument/2006/relationships/image" Target="../media/image10.wmf"/><Relationship Id="rId4" Type="http://schemas.openxmlformats.org/officeDocument/2006/relationships/image" Target="../media/image9.wmf"/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696C064A-D61B-4B21-B757-51A9B82445B8}" type="datetimeFigureOut">
              <a:rPr 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en-US" strike="noStrike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50305E07-67EA-4042-A3F6-853A8AD8D209}" type="slidenum">
              <a:rPr lang="en-US" strike="noStrike" noProof="1" smtClean="0">
                <a:latin typeface="Calibri" panose="020F0502020204030204" pitchFamily="34" charset="0"/>
                <a:ea typeface="SimSun" panose="02010600030101010101" pitchFamily="2" charset="-122"/>
                <a:cs typeface="+mn-cs"/>
              </a:rPr>
            </a:fld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wmf>
</file>

<file path=ppt/media/image11.wmf>
</file>

<file path=ppt/media/image12.png>
</file>

<file path=ppt/media/image2.png>
</file>

<file path=ppt/media/image3.png>
</file>

<file path=ppt/media/image4.png>
</file>

<file path=ppt/media/image5.jpeg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 fontAlgn="auto">
              <a:defRPr/>
            </a:pPr>
            <a:endParaRPr lang="en-IN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 fontAlgn="auto">
              <a:defRPr/>
            </a:pPr>
            <a:endParaRPr lang="en-IN" strike="noStrike" noProof="1"/>
          </a:p>
        </p:txBody>
      </p:sp>
      <p:sp>
        <p:nvSpPr>
          <p:cNvPr id="4100" name="Slide Image Placeholder 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01" name="Notes Placeholder 4"/>
          <p:cNvSpPr>
            <a:spLocks noGrp="1"/>
          </p:cNvSpPr>
          <p:nvPr>
            <p:ph type="body" sz="quarter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/>
            <a:r>
              <a:rPr lang="en-US" altLang="en-US"/>
              <a:t>Click to edit Master text styles</a:t>
            </a:r>
            <a:endParaRPr lang="en-US" altLang="en-US"/>
          </a:p>
          <a:p>
            <a:pPr lvl="1" indent="0"/>
            <a:r>
              <a:rPr lang="en-US" altLang="en-US"/>
              <a:t>Second level</a:t>
            </a:r>
            <a:endParaRPr lang="en-US" altLang="en-US"/>
          </a:p>
          <a:p>
            <a:pPr lvl="2" indent="0"/>
            <a:r>
              <a:rPr lang="en-US" altLang="en-US"/>
              <a:t>Third level</a:t>
            </a:r>
            <a:endParaRPr lang="en-US" altLang="en-US"/>
          </a:p>
          <a:p>
            <a:pPr lvl="3" indent="0"/>
            <a:r>
              <a:rPr lang="en-US" altLang="en-US"/>
              <a:t>Fourth level</a:t>
            </a:r>
            <a:endParaRPr lang="en-US" altLang="en-US"/>
          </a:p>
          <a:p>
            <a:pPr lvl="4" indent="0"/>
            <a:r>
              <a:rPr lang="en-US" altLang="en-US"/>
              <a:t>Fifth level</a:t>
            </a:r>
            <a:endParaRPr lang="en-I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 fontAlgn="auto">
              <a:defRPr/>
            </a:pPr>
            <a:endParaRPr lang="en-IN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 fontAlgn="auto">
              <a:defRPr/>
            </a:pPr>
            <a:fld id="{8B4EB246-CE45-4E2F-BA9B-EE2C049B5A11}" type="slidenum">
              <a:rPr lang="en-IN" strike="noStrike" noProof="1">
                <a:latin typeface="+mn-lt"/>
                <a:ea typeface="+mn-ea"/>
                <a:cs typeface="+mn-cs"/>
              </a:rPr>
            </a:fld>
            <a:endParaRPr lang="en-IN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16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170" name="Notes Placeholder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en-IN" altLang="en-US"/>
          </a:p>
        </p:txBody>
      </p:sp>
      <p:sp>
        <p:nvSpPr>
          <p:cNvPr id="7171" name="Slide Number Placeholder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en-IN" altLang="en-US" sz="1200"/>
            </a:fld>
            <a:endParaRPr lang="en-IN" alt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217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9218" name="Notes Placeholder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en-IN" altLang="en-US" dirty="0"/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en-IN" altLang="en-US" sz="1200"/>
            </a:fld>
            <a:endParaRPr lang="en-IN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266" name="Notes Placeholder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en-IN" altLang="en-US" dirty="0"/>
          </a:p>
        </p:txBody>
      </p:sp>
      <p:sp>
        <p:nvSpPr>
          <p:cNvPr id="11267" name="Slide Number Placeholder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en-IN" altLang="en-US" sz="1200"/>
            </a:fld>
            <a:endParaRPr lang="en-IN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3313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3314" name="Notes Placeholder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p>
            <a:pPr lvl="0"/>
            <a:endParaRPr lang="en-IN" altLang="en-US" dirty="0"/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fld id="{9A0DB2DC-4C9A-4742-B13C-FB6460FD3503}" type="slidenum">
              <a:rPr lang="en-IN" altLang="en-US" sz="1200"/>
            </a:fld>
            <a:endParaRPr lang="en-IN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 fontAlgn="base"/>
            <a:r>
              <a:rPr lang="en-US" strike="noStrike" noProof="1" smtClean="0"/>
              <a:t>Click to edit Master title style</a:t>
            </a:r>
            <a:endParaRPr lang="en-IN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fontAlgn="base"/>
            <a:r>
              <a:rPr lang="en-US" strike="noStrike" noProof="1" smtClean="0"/>
              <a:t>Click to edit Master subtitle style</a:t>
            </a:r>
            <a:endParaRPr lang="en-IN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fontAlgn="base"/>
            <a:endParaRPr lang="en-IN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pPr fontAlgn="base"/>
            <a:endParaRPr lang="en-IN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pPr fontAlgn="base"/>
            <a:fld id="{6133ED31-161A-4B25-B5E6-33F519121256}" type="slidenum">
              <a:rPr lang="en-IN" strike="noStrike" noProof="1" smtClean="0"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fld>
            <a:endParaRPr lang="en-IN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2" descr="C:\Users\shital.kadam\Desktop\ELITE\Elite_ppt_template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9144000" cy="63976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7" name="Picture 2" descr="C:\Users\shital.kadam\Desktop\ELITE\Elite_ppt_template.jp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6321425"/>
            <a:ext cx="9144000" cy="5365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8" name="Picture 6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884488" y="179388"/>
            <a:ext cx="3897312" cy="277812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Workbook5.xls"/><Relationship Id="rId8" Type="http://schemas.openxmlformats.org/officeDocument/2006/relationships/image" Target="../media/image9.wmf"/><Relationship Id="rId7" Type="http://schemas.openxmlformats.org/officeDocument/2006/relationships/package" Target="../embeddings/Workbook4.xlsx"/><Relationship Id="rId6" Type="http://schemas.openxmlformats.org/officeDocument/2006/relationships/image" Target="../media/image8.wmf"/><Relationship Id="rId5" Type="http://schemas.openxmlformats.org/officeDocument/2006/relationships/package" Target="../embeddings/Workbook3.xlsx"/><Relationship Id="rId4" Type="http://schemas.openxmlformats.org/officeDocument/2006/relationships/image" Target="../media/image7.wmf"/><Relationship Id="rId3" Type="http://schemas.openxmlformats.org/officeDocument/2006/relationships/oleObject" Target="../embeddings/Workbook2.xls"/><Relationship Id="rId2" Type="http://schemas.openxmlformats.org/officeDocument/2006/relationships/image" Target="../media/image6.wmf"/><Relationship Id="rId14" Type="http://schemas.openxmlformats.org/officeDocument/2006/relationships/vmlDrawing" Target="../drawings/vmlDrawing1.vml"/><Relationship Id="rId13" Type="http://schemas.openxmlformats.org/officeDocument/2006/relationships/slideLayout" Target="../slideLayouts/slideLayout2.xml"/><Relationship Id="rId12" Type="http://schemas.openxmlformats.org/officeDocument/2006/relationships/image" Target="../media/image11.wmf"/><Relationship Id="rId11" Type="http://schemas.openxmlformats.org/officeDocument/2006/relationships/oleObject" Target="../embeddings/Workbook6.xls"/><Relationship Id="rId10" Type="http://schemas.openxmlformats.org/officeDocument/2006/relationships/image" Target="../media/image10.wmf"/><Relationship Id="rId1" Type="http://schemas.openxmlformats.org/officeDocument/2006/relationships/oleObject" Target="../embeddings/Workbook1.xls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1" name="Title 1"/>
          <p:cNvSpPr>
            <a:spLocks noGrp="1"/>
          </p:cNvSpPr>
          <p:nvPr>
            <p:ph type="ctrTitle"/>
          </p:nvPr>
        </p:nvSpPr>
        <p:spPr>
          <a:solidFill>
            <a:srgbClr val="FFFFFF"/>
          </a:solidFill>
          <a:ln>
            <a:solidFill>
              <a:srgbClr val="000000"/>
            </a:solidFill>
            <a:miter/>
          </a:ln>
        </p:spPr>
        <p:txBody>
          <a:bodyPr anchor="t"/>
          <a:p>
            <a:pPr>
              <a:buClrTx/>
              <a:buSzTx/>
              <a:buFontTx/>
            </a:pPr>
            <a:endParaRPr lang="en-US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pPr fontAlgn="base"/>
            <a:endParaRPr lang="en-US" strike="noStrike" noProof="1"/>
          </a:p>
        </p:txBody>
      </p:sp>
      <p:pic>
        <p:nvPicPr>
          <p:cNvPr id="5123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4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5" name="TextBox 1"/>
          <p:cNvSpPr txBox="1"/>
          <p:nvPr/>
        </p:nvSpPr>
        <p:spPr>
          <a:xfrm>
            <a:off x="685800" y="2817813"/>
            <a:ext cx="8077200" cy="768350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algn="ctr"/>
            <a:r>
              <a:rPr lang="en-US" altLang="en-US" sz="4400" b="1" dirty="0">
                <a:latin typeface="Calibri" panose="020F0502020204030204" pitchFamily="34" charset="0"/>
              </a:rPr>
              <a:t>Weekly Client Exe Testing Status</a:t>
            </a:r>
            <a:endParaRPr lang="en-US" altLang="en-US" sz="4400" b="1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ctangle 2"/>
          <p:cNvSpPr/>
          <p:nvPr/>
        </p:nvSpPr>
        <p:spPr>
          <a:xfrm>
            <a:off x="152400" y="762000"/>
            <a:ext cx="8839200" cy="39846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 algn="ctr" fontAlgn="base"/>
            <a:r>
              <a:rPr lang="en-US" altLang="en-US" sz="2000" b="1" strike="noStrike" noProof="1" dirty="0">
                <a:latin typeface="Calibri" panose="020F0502020204030204" pitchFamily="34" charset="0"/>
                <a:ea typeface="SimSun" panose="02010600030101010101" pitchFamily="2" charset="-122"/>
                <a:sym typeface="+mn-ea"/>
              </a:rPr>
              <a:t>Overall Tasks</a:t>
            </a:r>
            <a:endParaRPr lang="en-US" sz="2000" b="1" strike="noStrike" noProof="1" dirty="0"/>
          </a:p>
        </p:txBody>
      </p:sp>
      <p:sp>
        <p:nvSpPr>
          <p:cNvPr id="8194" name="Text Box 1"/>
          <p:cNvSpPr txBox="1"/>
          <p:nvPr/>
        </p:nvSpPr>
        <p:spPr>
          <a:xfrm>
            <a:off x="152400" y="1298575"/>
            <a:ext cx="8839200" cy="31692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lnSpc>
                <a:spcPct val="250000"/>
              </a:lnSpc>
            </a:pPr>
            <a:r>
              <a:rPr lang="en-US" altLang="zh-CN" sz="1600">
                <a:latin typeface="Calibri" panose="020F0502020204030204" pitchFamily="34" charset="0"/>
              </a:rPr>
              <a:t>1. Client EXE Regression &amp; Smoke Testing on provided build (Expected on 10th July) including Chart + MCL.</a:t>
            </a:r>
            <a:endParaRPr lang="en-US" altLang="zh-CN" sz="1600">
              <a:latin typeface="Calibri" panose="020F0502020204030204" pitchFamily="34" charset="0"/>
            </a:endParaRPr>
          </a:p>
          <a:p>
            <a:pPr>
              <a:lnSpc>
                <a:spcPct val="250000"/>
              </a:lnSpc>
            </a:pPr>
            <a:r>
              <a:rPr lang="en-US" altLang="zh-CN" sz="1600">
                <a:latin typeface="Calibri" panose="020F0502020204030204" pitchFamily="34" charset="0"/>
              </a:rPr>
              <a:t>2. Daily simulation market participation including Exchange Checklist &amp; basic functionalities.</a:t>
            </a:r>
            <a:endParaRPr lang="en-US" altLang="zh-CN" sz="1600">
              <a:latin typeface="Calibri" panose="020F0502020204030204" pitchFamily="34" charset="0"/>
            </a:endParaRPr>
          </a:p>
          <a:p>
            <a:pPr>
              <a:lnSpc>
                <a:spcPct val="250000"/>
              </a:lnSpc>
            </a:pPr>
            <a:r>
              <a:rPr lang="en-US" altLang="zh-CN" sz="1600">
                <a:latin typeface="Calibri" panose="020F0502020204030204" pitchFamily="34" charset="0"/>
              </a:rPr>
              <a:t>3. Mock Participation on 20th July 2019 using Client EXE</a:t>
            </a:r>
            <a:endParaRPr lang="en-US" altLang="zh-CN" sz="1600">
              <a:latin typeface="Calibri" panose="020F0502020204030204" pitchFamily="34" charset="0"/>
            </a:endParaRPr>
          </a:p>
          <a:p>
            <a:pPr>
              <a:lnSpc>
                <a:spcPct val="250000"/>
              </a:lnSpc>
            </a:pPr>
            <a:endParaRPr lang="en-US" altLang="zh-CN" sz="160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ctangle 2"/>
          <p:cNvSpPr/>
          <p:nvPr/>
        </p:nvSpPr>
        <p:spPr>
          <a:xfrm>
            <a:off x="152400" y="762000"/>
            <a:ext cx="8839200" cy="3987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 algn="ctr" fontAlgn="base"/>
            <a:r>
              <a:rPr lang="en-US" sz="2000" b="1" strike="noStrike" noProof="1" dirty="0">
                <a:sym typeface="+mn-ea"/>
              </a:rPr>
              <a:t>Task Completed / In-Process during last week (1st - 6th July 2019)</a:t>
            </a:r>
            <a:endParaRPr lang="en-US" sz="2000" b="1" strike="noStrike" noProof="1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152400" y="1580515"/>
          <a:ext cx="8839200" cy="564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9140"/>
                <a:gridCol w="2718435"/>
                <a:gridCol w="3137535"/>
                <a:gridCol w="1059180"/>
                <a:gridCol w="1184910"/>
              </a:tblGrid>
              <a:tr h="427990"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Sr. No.</a:t>
                      </a:r>
                      <a:endParaRPr lang="en-US" sz="1400" b="1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Activity</a:t>
                      </a:r>
                      <a:r>
                        <a:rPr lang="en-US" sz="1400" b="1" baseline="0" dirty="0" smtClean="0">
                          <a:cs typeface="+mn-lt"/>
                        </a:rPr>
                        <a:t> Name</a:t>
                      </a:r>
                      <a:endParaRPr lang="en-US" sz="1400" b="1" baseline="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Action taken</a:t>
                      </a:r>
                      <a:endParaRPr lang="en-US" sz="1400" b="1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ETA</a:t>
                      </a:r>
                      <a:endParaRPr lang="en-US" sz="1400" b="1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Status</a:t>
                      </a:r>
                      <a:endParaRPr lang="en-US" sz="1400" b="1" dirty="0" smtClean="0">
                        <a:cs typeface="+mn-lt"/>
                      </a:endParaRPr>
                    </a:p>
                  </a:txBody>
                  <a:tcPr/>
                </a:tc>
              </a:tr>
              <a:tr h="717550">
                <a:tc>
                  <a:txBody>
                    <a:bodyPr/>
                    <a:p>
                      <a:r>
                        <a:rPr lang="en-US" sz="1400" dirty="0" smtClean="0">
                          <a:cs typeface="+mn-lt"/>
                        </a:rPr>
                        <a:t>1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</a:rPr>
                        <a:t>Daily Simulation Participation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  <a:sym typeface="+mn-ea"/>
                        </a:rPr>
                        <a:t>MOCK Test Matrix Execution</a:t>
                      </a:r>
                      <a:endParaRPr lang="en-US" sz="1400" baseline="0" dirty="0" smtClean="0">
                        <a:cs typeface="+mn-lt"/>
                      </a:endParaRPr>
                    </a:p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  <a:sym typeface="+mn-ea"/>
                        </a:rPr>
                        <a:t>(No. of Test Cases Executed - 55)</a:t>
                      </a:r>
                      <a:endParaRPr lang="en-US" sz="1400" dirty="0" smtClean="0">
                        <a:cs typeface="+mn-lt"/>
                        <a:sym typeface="+mn-ea"/>
                      </a:endParaRPr>
                    </a:p>
                    <a:p>
                      <a:pPr algn="l">
                        <a:buClrTx/>
                        <a:buSzTx/>
                        <a:buFontTx/>
                      </a:pPr>
                      <a:endParaRPr lang="en-US" sz="1400" baseline="0" dirty="0" smtClean="0">
                        <a:cs typeface="+mn-lt"/>
                        <a:sym typeface="+mn-ea"/>
                      </a:endParaRPr>
                    </a:p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  <a:sym typeface="+mn-ea"/>
                        </a:rPr>
                        <a:t>Exchange Check List Verification </a:t>
                      </a:r>
                      <a:endParaRPr lang="en-US" sz="1400" baseline="0" dirty="0" smtClean="0">
                        <a:cs typeface="+mn-lt"/>
                      </a:endParaRPr>
                    </a:p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  <a:sym typeface="+mn-ea"/>
                        </a:rPr>
                        <a:t>(No. of Test Cases Executed - 175)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  <a:sym typeface="+mn-ea"/>
                        </a:rPr>
                        <a:t>5th July 2019</a:t>
                      </a:r>
                      <a:endParaRPr lang="en-US" sz="1400" dirty="0" smtClean="0">
                        <a:cs typeface="+mn-lt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</a:rPr>
                        <a:t>Closed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</a:tr>
              <a:tr h="71755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2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</a:rPr>
                        <a:t>Order Entry Testing (uTrade EXE)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</a:rPr>
                        <a:t>Order Entry Test Case Execution (NSE / NSE FO / NSECDS / BSE)</a:t>
                      </a:r>
                      <a:endParaRPr lang="en-US" sz="1400" dirty="0" smtClean="0">
                        <a:cs typeface="+mn-lt"/>
                      </a:endParaRPr>
                    </a:p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</a:rPr>
                        <a:t>(No. of Test Cases Executed - 4306)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  <a:sym typeface="+mn-ea"/>
                        </a:rPr>
                        <a:t>5th July 2019</a:t>
                      </a:r>
                      <a:endParaRPr lang="en-US" sz="1400" dirty="0" smtClean="0">
                        <a:cs typeface="+mn-lt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</a:rPr>
                        <a:t>Closed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</a:tr>
              <a:tr h="944880"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3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</a:rPr>
                        <a:t>Participated in MOCK Session for MCX FO Segment.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171450" indent="-171450" algn="l"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cs typeface="+mn-lt"/>
                        </a:rPr>
                        <a:t>Order Entry / Modification / Cancellation</a:t>
                      </a:r>
                      <a:endParaRPr lang="en-US" sz="1400" dirty="0" smtClean="0">
                        <a:cs typeface="+mn-lt"/>
                      </a:endParaRPr>
                    </a:p>
                    <a:p>
                      <a:pPr marL="171450" indent="-171450" algn="l"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cs typeface="+mn-lt"/>
                        </a:rPr>
                        <a:t>Partially Trade / Order Modification / Cancellation</a:t>
                      </a:r>
                      <a:endParaRPr lang="en-US" sz="1400" dirty="0" smtClean="0">
                        <a:cs typeface="+mn-lt"/>
                      </a:endParaRPr>
                    </a:p>
                    <a:p>
                      <a:pPr marL="171450" indent="-171450" algn="l"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cs typeface="+mn-lt"/>
                        </a:rPr>
                        <a:t>Full Trade</a:t>
                      </a:r>
                      <a:endParaRPr lang="en-US" sz="1400" dirty="0" smtClean="0">
                        <a:cs typeface="+mn-lt"/>
                      </a:endParaRPr>
                    </a:p>
                    <a:p>
                      <a:pPr marL="171450" indent="-171450" algn="l">
                        <a:buClrTx/>
                        <a:buSzTx/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 smtClean="0">
                          <a:cs typeface="+mn-lt"/>
                        </a:rPr>
                        <a:t>Sq. Off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  <a:sym typeface="+mn-ea"/>
                        </a:rPr>
                        <a:t>6th July 2019</a:t>
                      </a:r>
                      <a:endParaRPr lang="en-US" sz="1400" dirty="0" smtClean="0">
                        <a:cs typeface="+mn-lt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l">
                        <a:buClrTx/>
                        <a:buSzTx/>
                        <a:buFontTx/>
                      </a:pPr>
                      <a:r>
                        <a:rPr lang="en-US" sz="1400" dirty="0" smtClean="0">
                          <a:cs typeface="+mn-lt"/>
                        </a:rPr>
                        <a:t>Closed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ctangle 2"/>
          <p:cNvSpPr/>
          <p:nvPr/>
        </p:nvSpPr>
        <p:spPr>
          <a:xfrm>
            <a:off x="152400" y="750888"/>
            <a:ext cx="8839200" cy="3987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 algn="ctr" fontAlgn="base"/>
            <a:r>
              <a:rPr lang="en-US" sz="2000" b="1" strike="noStrike" noProof="1" dirty="0">
                <a:sym typeface="+mn-ea"/>
              </a:rPr>
              <a:t>Task Planned during this week (8th- 12th July 2019)</a:t>
            </a:r>
            <a:endParaRPr lang="en-US" sz="2000" b="1" strike="noStrike" noProof="1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152400" y="1580515"/>
          <a:ext cx="8839200" cy="4817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9140"/>
                <a:gridCol w="2718435"/>
                <a:gridCol w="2414270"/>
                <a:gridCol w="1199515"/>
                <a:gridCol w="1767840"/>
              </a:tblGrid>
              <a:tr h="427990"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Sr. No.</a:t>
                      </a:r>
                      <a:endParaRPr lang="en-US" sz="1400" b="1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Activity</a:t>
                      </a:r>
                      <a:r>
                        <a:rPr lang="en-US" sz="1400" b="1" baseline="0" dirty="0" smtClean="0">
                          <a:cs typeface="+mn-lt"/>
                        </a:rPr>
                        <a:t> Name</a:t>
                      </a:r>
                      <a:endParaRPr lang="en-US" sz="1400" b="1" baseline="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Action taken</a:t>
                      </a:r>
                      <a:endParaRPr lang="en-US" sz="1400" b="1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ETA</a:t>
                      </a:r>
                      <a:endParaRPr lang="en-US" sz="1400" b="1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/>
                      <a:r>
                        <a:rPr lang="en-US" sz="1400" b="1" dirty="0" smtClean="0">
                          <a:cs typeface="+mn-lt"/>
                        </a:rPr>
                        <a:t>Status</a:t>
                      </a:r>
                      <a:endParaRPr lang="en-US" sz="1400" b="1" dirty="0" smtClean="0">
                        <a:cs typeface="+mn-lt"/>
                      </a:endParaRPr>
                    </a:p>
                  </a:txBody>
                  <a:tcPr/>
                </a:tc>
              </a:tr>
              <a:tr h="731520">
                <a:tc>
                  <a:txBody>
                    <a:bodyPr/>
                    <a:p>
                      <a:r>
                        <a:rPr lang="en-US" sz="1400" dirty="0" smtClean="0">
                          <a:cs typeface="+mn-lt"/>
                        </a:rPr>
                        <a:t>1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sz="1400">
                          <a:cs typeface="+mn-lt"/>
                          <a:sym typeface="+mn-ea"/>
                        </a:rPr>
                        <a:t>Daily Simulation Participation</a:t>
                      </a:r>
                      <a:endParaRPr lang="en-US" altLang="zh-CN" sz="1400" dirty="0">
                        <a:cs typeface="+mn-lt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altLang="zh-CN" sz="1400">
                          <a:cs typeface="+mn-lt"/>
                          <a:sym typeface="+mn-ea"/>
                        </a:rPr>
                        <a:t>Daily MOCK Simulation Participation for NSE EQ and NSE FO segments</a:t>
                      </a:r>
                      <a:endParaRPr lang="en-US" altLang="zh-CN" sz="1400" dirty="0">
                        <a:cs typeface="+mn-lt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sz="1400" dirty="0" smtClean="0">
                          <a:cs typeface="+mn-lt"/>
                        </a:rPr>
                        <a:t>19th July 19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r>
                        <a:rPr lang="en-US" sz="1400" dirty="0" smtClean="0">
                          <a:cs typeface="+mn-lt"/>
                        </a:rPr>
                        <a:t>In Process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</a:tr>
              <a:tr h="51244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2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>
                          <a:latin typeface="Calibri" panose="020F0502020204030204" pitchFamily="34" charset="0"/>
                          <a:ea typeface="SimSun" panose="02010600030101010101" pitchFamily="2" charset="-122"/>
                          <a:sym typeface="+mn-ea"/>
                        </a:rPr>
                        <a:t>Utrade will provide build with Chart IQ, MCL and other observations. (Expected delivery 10th July 2019)</a:t>
                      </a:r>
                      <a:endParaRPr lang="en-US" altLang="zh-CN" sz="1400" dirty="0">
                        <a:latin typeface="Calibri" panose="020F0502020204030204" pitchFamily="34" charset="0"/>
                        <a:ea typeface="SimSun" panose="02010600030101010101" pitchFamily="2" charset="-122"/>
                        <a:cs typeface="+mn-lt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>
                          <a:cs typeface="+mn-lt"/>
                          <a:sym typeface="+mn-ea"/>
                        </a:rPr>
                        <a:t>Smoke Testing </a:t>
                      </a:r>
                      <a:endParaRPr lang="en-US" altLang="zh-CN" sz="1400">
                        <a:cs typeface="+mn-lt"/>
                        <a:sym typeface="+mn-ea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>
                          <a:cs typeface="+mn-lt"/>
                          <a:sym typeface="+mn-ea"/>
                        </a:rPr>
                        <a:t>Regression Testing</a:t>
                      </a:r>
                      <a:endParaRPr lang="en-US" altLang="zh-CN" sz="1400">
                        <a:cs typeface="+mn-lt"/>
                        <a:sym typeface="+mn-ea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>
                          <a:cs typeface="+mn-lt"/>
                          <a:sym typeface="+mn-ea"/>
                        </a:rPr>
                        <a:t>Release Note Verification</a:t>
                      </a:r>
                      <a:endParaRPr lang="en-US" altLang="zh-CN" sz="1400">
                        <a:cs typeface="+mn-lt"/>
                        <a:sym typeface="+mn-ea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altLang="zh-CN" sz="1400">
                          <a:cs typeface="+mn-lt"/>
                          <a:sym typeface="+mn-ea"/>
                        </a:rPr>
                        <a:t>Order Entry Placement</a:t>
                      </a:r>
                      <a:endParaRPr lang="en-US" altLang="zh-CN" sz="1400">
                        <a:cs typeface="+mn-lt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15th July 19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Open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</a:tr>
              <a:tr h="9448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3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 dirty="0">
                          <a:cs typeface="+mn-lt"/>
                          <a:sym typeface="+mn-ea"/>
                        </a:rPr>
                        <a:t>Few query raised by uTrade (Total 5 Queries).</a:t>
                      </a:r>
                      <a:endParaRPr lang="en-US" altLang="zh-CN" sz="1400" dirty="0">
                        <a:cs typeface="+mn-lt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181610" indent="-18161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cs typeface="+mn-lt"/>
                        </a:rPr>
                        <a:t>Required to calrification from Alpesh</a:t>
                      </a:r>
                      <a:endParaRPr lang="en-US" sz="1400" dirty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9th July 2019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Open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</a:tr>
              <a:tr h="9448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4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400" dirty="0">
                          <a:cs typeface="+mn-lt"/>
                          <a:sym typeface="+mn-ea"/>
                        </a:rPr>
                        <a:t>Follow up for other Open queries</a:t>
                      </a:r>
                      <a:endParaRPr lang="en-US" altLang="zh-CN" sz="1400" dirty="0">
                        <a:cs typeface="+mn-lt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marL="181610" indent="-18161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cs typeface="+mn-lt"/>
                        </a:rPr>
                        <a:t>2FA Password</a:t>
                      </a:r>
                      <a:endParaRPr lang="en-US" sz="1400" dirty="0">
                        <a:cs typeface="+mn-lt"/>
                      </a:endParaRPr>
                    </a:p>
                    <a:p>
                      <a:pPr marL="181610" indent="-18161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cs typeface="+mn-lt"/>
                        </a:rPr>
                        <a:t>Forgot Password Email Integration (Follow with Harish &amp; Alpesh)</a:t>
                      </a:r>
                      <a:endParaRPr lang="en-US" sz="1400" dirty="0">
                        <a:cs typeface="+mn-lt"/>
                      </a:endParaRPr>
                    </a:p>
                    <a:p>
                      <a:pPr marL="181610" indent="-181610">
                        <a:buFont typeface="Arial" panose="020B0604020202020204" pitchFamily="34" charset="0"/>
                        <a:buChar char="•"/>
                      </a:pPr>
                      <a:r>
                        <a:rPr lang="en-US" sz="1400" dirty="0">
                          <a:cs typeface="+mn-lt"/>
                        </a:rPr>
                        <a:t>Junk data issue (Follow up with uTrade)</a:t>
                      </a:r>
                      <a:endParaRPr lang="en-US" sz="1400" dirty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10th July 2019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400" dirty="0" smtClean="0">
                          <a:cs typeface="+mn-lt"/>
                        </a:rPr>
                        <a:t>Open</a:t>
                      </a:r>
                      <a:endParaRPr lang="en-US" sz="1400" dirty="0" smtClean="0">
                        <a:cs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ctangle 3"/>
          <p:cNvSpPr/>
          <p:nvPr/>
        </p:nvSpPr>
        <p:spPr>
          <a:xfrm>
            <a:off x="152400" y="750888"/>
            <a:ext cx="8839200" cy="39846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p>
            <a:pPr lvl="0" algn="ctr" fontAlgn="base"/>
            <a:r>
              <a:rPr lang="en-US" sz="2000" b="1" strike="noStrike" noProof="1" dirty="0">
                <a:sym typeface="+mn-ea"/>
              </a:rPr>
              <a:t>Client Exe Test Scenarios / Cases</a:t>
            </a:r>
            <a:endParaRPr lang="en-US" sz="2000" b="1" strike="noStrike" noProof="1" dirty="0"/>
          </a:p>
        </p:txBody>
      </p:sp>
      <p:graphicFrame>
        <p:nvGraphicFramePr>
          <p:cNvPr id="7" name="Table 6"/>
          <p:cNvGraphicFramePr/>
          <p:nvPr/>
        </p:nvGraphicFramePr>
        <p:xfrm>
          <a:off x="152400" y="1254125"/>
          <a:ext cx="3557905" cy="4992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7720"/>
                <a:gridCol w="1480185"/>
              </a:tblGrid>
              <a:tr h="470535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654050">
                <a:tc>
                  <a:txBody>
                    <a:bodyPr/>
                    <a:p>
                      <a:pPr algn="l">
                        <a:lnSpc>
                          <a:spcPct val="190000"/>
                        </a:lnSpc>
                        <a:buNone/>
                      </a:pPr>
                      <a:r>
                        <a:rPr lang="en-US"/>
                        <a:t>BSE 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6927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NSE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7213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Mock Test Matix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8178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Exchange Checklist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8178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NFO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  <a:tr h="8178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CDS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Object 2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388235" y="1793875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" showAsIcon="1" r:id="rId1" imgW="971550" imgH="628650" progId="Excel.Sheet.8">
                  <p:embed/>
                </p:oleObj>
              </mc:Choice>
              <mc:Fallback>
                <p:oleObj name="" showAsIcon="1" r:id="rId1" imgW="971550" imgH="628650" progId="Excel.Sheet.8">
                  <p:embed/>
                  <p:pic>
                    <p:nvPicPr>
                      <p:cNvPr id="0" name="Picture 102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388235" y="1793875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388235" y="2422525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" showAsIcon="1" r:id="rId3" imgW="971550" imgH="628650" progId="Excel.Sheet.8">
                  <p:embed/>
                </p:oleObj>
              </mc:Choice>
              <mc:Fallback>
                <p:oleObj name="" showAsIcon="1" r:id="rId3" imgW="971550" imgH="628650" progId="Excel.Sheet.8">
                  <p:embed/>
                  <p:pic>
                    <p:nvPicPr>
                      <p:cNvPr id="0" name="Picture 102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88235" y="2422525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388235" y="3114675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" showAsIcon="1" r:id="rId5" imgW="971550" imgH="628650" progId="Excel.Sheet.12">
                  <p:embed/>
                </p:oleObj>
              </mc:Choice>
              <mc:Fallback>
                <p:oleObj name="" showAsIcon="1" r:id="rId5" imgW="971550" imgH="628650" progId="Excel.Sheet.12">
                  <p:embed/>
                  <p:pic>
                    <p:nvPicPr>
                      <p:cNvPr id="0" name="Picture 102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388235" y="3114675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388235" y="3836035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" showAsIcon="1" r:id="rId7" imgW="971550" imgH="628650" progId="Excel.Sheet.12">
                  <p:embed/>
                </p:oleObj>
              </mc:Choice>
              <mc:Fallback>
                <p:oleObj name="" showAsIcon="1" r:id="rId7" imgW="971550" imgH="628650" progId="Excel.Sheet.12">
                  <p:embed/>
                  <p:pic>
                    <p:nvPicPr>
                      <p:cNvPr id="0" name="Picture 102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88235" y="3836035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388235" y="4745990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" showAsIcon="1" r:id="rId9" imgW="971550" imgH="628650" progId="Excel.Sheet.8">
                  <p:embed/>
                </p:oleObj>
              </mc:Choice>
              <mc:Fallback>
                <p:oleObj name="" showAsIcon="1" r:id="rId9" imgW="971550" imgH="628650" progId="Excel.Sheet.8">
                  <p:embed/>
                  <p:pic>
                    <p:nvPicPr>
                      <p:cNvPr id="0" name="Picture 1029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88235" y="4745990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388235" y="5500370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" showAsIcon="1" r:id="rId11" imgW="971550" imgH="628650" progId="Excel.Sheet.8">
                  <p:embed/>
                </p:oleObj>
              </mc:Choice>
              <mc:Fallback>
                <p:oleObj name="" showAsIcon="1" r:id="rId11" imgW="971550" imgH="628650" progId="Excel.Sheet.8">
                  <p:embed/>
                  <p:pic>
                    <p:nvPicPr>
                      <p:cNvPr id="0" name="Picture 1030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388235" y="5500370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1" name="Picture 2" descr="Elite_ppt_template_3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1661</Words>
  <Application>WPS Presentation</Application>
  <PresentationFormat>On-screen Show (4:3)</PresentationFormat>
  <Paragraphs>130</Paragraphs>
  <Slides>7</Slides>
  <Notes>5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6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Arial</vt:lpstr>
      <vt:lpstr>SimSun</vt:lpstr>
      <vt:lpstr>Wingdings</vt:lpstr>
      <vt:lpstr>Calibri</vt:lpstr>
      <vt:lpstr>Microsoft YaHei</vt:lpstr>
      <vt:lpstr>Arial Unicode MS</vt:lpstr>
      <vt:lpstr>Office Theme</vt:lpstr>
      <vt:lpstr>Excel.Sheet.8</vt:lpstr>
      <vt:lpstr>Excel.Sheet.8</vt:lpstr>
      <vt:lpstr>Excel.Sheet.12</vt:lpstr>
      <vt:lpstr>Excel.Sheet.12</vt:lpstr>
      <vt:lpstr>Excel.Sheet.8</vt:lpstr>
      <vt:lpstr>Excel.Sheet.8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shital kadam</dc:creator>
  <cp:lastModifiedBy>nikhil.gaglani</cp:lastModifiedBy>
  <cp:revision>634</cp:revision>
  <dcterms:created xsi:type="dcterms:W3CDTF">2016-04-08T09:38:00Z</dcterms:created>
  <dcterms:modified xsi:type="dcterms:W3CDTF">2019-07-08T05:41:02Z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9C57A700-0890-418B-8DD0-AF5B0E3EF60D</vt:lpwstr>
  </property>
  <property fmtid="{D5CDD505-2E9C-101B-9397-08002B2CF9AE}" pid="3" name="ArticulatePath">
    <vt:lpwstr>Annual Strategy Meet - 2017_PPT-HR</vt:lpwstr>
  </property>
  <property fmtid="{D5CDD505-2E9C-101B-9397-08002B2CF9AE}" pid="4" name="KSOProductBuildVer">
    <vt:lpwstr>1033-11.2.0.8668</vt:lpwstr>
  </property>
</Properties>
</file>